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97" d="100"/>
          <a:sy n="97" d="100"/>
        </p:scale>
        <p:origin x="-8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D729A-C2D1-4290-9B3A-3FB4B73AFAC9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8564-361A-4084-93C5-B3B744F4A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26_Montreal/Docs/S2-181475.zip" TargetMode="External"/><Relationship Id="rId2" Type="http://schemas.openxmlformats.org/officeDocument/2006/relationships/hyperlink" Target="http://www.3gpp.org/ftp/tsg_sa/WG2_Arch/TSGS2_126_Montreal/Docs/S2-18147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2_Arch/TSGS2_126_Montreal/Docs/S2-181485.zip" TargetMode="External"/><Relationship Id="rId5" Type="http://schemas.openxmlformats.org/officeDocument/2006/relationships/hyperlink" Target="http://www.3gpp.org/ftp/tsg_sa/WG2_Arch/TSGS2_126_Montreal/Docs/S2-181484.zip" TargetMode="External"/><Relationship Id="rId4" Type="http://schemas.openxmlformats.org/officeDocument/2006/relationships/hyperlink" Target="http://www.3gpp.org/ftp/tsg_sa/WG2_Arch/TSGS2_126_Montreal/Docs/S2-18147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Discussion on Reflective QoS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68344" y="188640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latin typeface="+mj-lt"/>
              </a:rPr>
              <a:t>S2-182738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88640"/>
            <a:ext cx="489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latin typeface="+mj-lt"/>
              </a:rPr>
              <a:t>3GPP TSG SA2#126</a:t>
            </a:r>
          </a:p>
          <a:p>
            <a:r>
              <a:rPr lang="fi-FI" dirty="0" smtClean="0">
                <a:latin typeface="Calibri Light" pitchFamily="34" charset="0"/>
              </a:rPr>
              <a:t>Montreal, Canada</a:t>
            </a:r>
          </a:p>
          <a:p>
            <a:r>
              <a:rPr lang="fi-FI" dirty="0" smtClean="0">
                <a:latin typeface="Calibri Light" pitchFamily="34" charset="0"/>
              </a:rPr>
              <a:t>26 Feb – 2 Mar, 2018</a:t>
            </a:r>
          </a:p>
          <a:p>
            <a:endParaRPr lang="fi-FI" dirty="0">
              <a:latin typeface="Calibri Light" pitchFamily="34" charset="0"/>
            </a:endParaRPr>
          </a:p>
          <a:p>
            <a:r>
              <a:rPr lang="fi-FI" dirty="0" smtClean="0">
                <a:latin typeface="Calibri Light" pitchFamily="34" charset="0"/>
              </a:rPr>
              <a:t>Source: MediaTek Inc.</a:t>
            </a:r>
            <a:endParaRPr lang="en-US" dirty="0">
              <a:latin typeface="Calibri Ligh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Discussion on Reflective QoS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i-FI" sz="2000" dirty="0" smtClean="0">
                <a:latin typeface="+mj-lt"/>
              </a:rPr>
              <a:t>Background:</a:t>
            </a:r>
          </a:p>
          <a:p>
            <a:pPr lvl="1"/>
            <a:r>
              <a:rPr lang="fi-FI" sz="2000" dirty="0" smtClean="0">
                <a:latin typeface="Calibri Light" pitchFamily="34" charset="0"/>
              </a:rPr>
              <a:t>(</a:t>
            </a:r>
            <a:r>
              <a:rPr lang="fi-FI" sz="2000" dirty="0" smtClean="0">
                <a:latin typeface="Calibri Light" pitchFamily="34" charset="0"/>
                <a:hlinkClick r:id="rId2"/>
              </a:rPr>
              <a:t>S2-181473</a:t>
            </a:r>
            <a:r>
              <a:rPr lang="fi-FI" sz="2000" dirty="0">
                <a:latin typeface="Calibri Light" pitchFamily="34" charset="0"/>
              </a:rPr>
              <a:t>)</a:t>
            </a:r>
            <a:r>
              <a:rPr lang="fi-FI" sz="2000" dirty="0" smtClean="0">
                <a:latin typeface="Calibri Light" pitchFamily="34" charset="0"/>
              </a:rPr>
              <a:t> </a:t>
            </a:r>
            <a:r>
              <a:rPr lang="fi-FI" sz="2000" dirty="0" smtClean="0">
                <a:latin typeface="Calibri Light" pitchFamily="34" charset="0"/>
                <a:hlinkClick r:id="rId3"/>
              </a:rPr>
              <a:t>S2-181475</a:t>
            </a:r>
            <a:r>
              <a:rPr lang="fi-FI" sz="2000" dirty="0" smtClean="0">
                <a:latin typeface="Calibri Light" pitchFamily="34" charset="0"/>
              </a:rPr>
              <a:t>, </a:t>
            </a:r>
            <a:r>
              <a:rPr lang="fi-FI" sz="2000" dirty="0" smtClean="0">
                <a:latin typeface="Calibri Light" pitchFamily="34" charset="0"/>
                <a:hlinkClick r:id="rId4"/>
              </a:rPr>
              <a:t>S2-181476</a:t>
            </a:r>
            <a:endParaRPr lang="fi-FI" sz="2000" dirty="0" smtClean="0">
              <a:latin typeface="Calibri Light" pitchFamily="34" charset="0"/>
            </a:endParaRPr>
          </a:p>
          <a:p>
            <a:pPr lvl="1"/>
            <a:r>
              <a:rPr lang="fi-FI" sz="2000" dirty="0" smtClean="0">
                <a:latin typeface="Calibri Light" pitchFamily="34" charset="0"/>
                <a:hlinkClick r:id="rId5"/>
              </a:rPr>
              <a:t>S2-181484</a:t>
            </a:r>
            <a:r>
              <a:rPr lang="fi-FI" sz="2000" dirty="0" smtClean="0">
                <a:latin typeface="Calibri Light" pitchFamily="34" charset="0"/>
              </a:rPr>
              <a:t>, </a:t>
            </a:r>
            <a:r>
              <a:rPr lang="fi-FI" sz="2000" dirty="0" smtClean="0">
                <a:latin typeface="Calibri Light" pitchFamily="34" charset="0"/>
                <a:hlinkClick r:id="rId6"/>
              </a:rPr>
              <a:t>S2-181485</a:t>
            </a:r>
            <a:endParaRPr lang="fi-FI" sz="2000" dirty="0" smtClean="0">
              <a:latin typeface="Calibri Light" pitchFamily="34" charset="0"/>
            </a:endParaRPr>
          </a:p>
          <a:p>
            <a:r>
              <a:rPr lang="fi-FI" sz="2000" dirty="0" smtClean="0">
                <a:latin typeface="+mj-lt"/>
              </a:rPr>
              <a:t>Issues</a:t>
            </a:r>
          </a:p>
          <a:p>
            <a:pPr marL="971550" lvl="1" indent="-514350">
              <a:buFont typeface="+mj-lt"/>
              <a:buAutoNum type="arabicPeriod"/>
            </a:pPr>
            <a:r>
              <a:rPr lang="fi-FI" sz="2000" dirty="0" smtClean="0">
                <a:latin typeface="Calibri Light" pitchFamily="34" charset="0"/>
              </a:rPr>
              <a:t>Nr. of packet filters supported by the UE</a:t>
            </a:r>
          </a:p>
          <a:p>
            <a:pPr lvl="3" indent="-341313"/>
            <a:r>
              <a:rPr lang="fi-FI" sz="1400" dirty="0" smtClean="0">
                <a:latin typeface="Calibri Light" pitchFamily="34" charset="0"/>
              </a:rPr>
              <a:t>Alt 1: </a:t>
            </a:r>
            <a:r>
              <a:rPr lang="fi-FI" sz="1400" dirty="0" smtClean="0">
                <a:latin typeface="Calibri Light" pitchFamily="34" charset="0"/>
              </a:rPr>
              <a:t>Yes (with LS to CT1)</a:t>
            </a:r>
            <a:r>
              <a:rPr lang="fi-FI" sz="1400" dirty="0" smtClean="0">
                <a:latin typeface="Calibri Light" pitchFamily="34" charset="0"/>
              </a:rPr>
              <a:t>	Alt 2: </a:t>
            </a:r>
            <a:r>
              <a:rPr lang="fi-FI" sz="1400" dirty="0" smtClean="0">
                <a:latin typeface="Calibri Light" pitchFamily="34" charset="0"/>
              </a:rPr>
              <a:t>No</a:t>
            </a:r>
            <a:endParaRPr lang="fi-FI" sz="1400" dirty="0" smtClean="0">
              <a:latin typeface="Calibri Light" pitchFamily="34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fi-FI" sz="2000" dirty="0" smtClean="0">
                <a:latin typeface="Calibri Light" pitchFamily="34" charset="0"/>
              </a:rPr>
              <a:t>RQoS on a PDU Session basis</a:t>
            </a:r>
          </a:p>
          <a:p>
            <a:pPr marL="1612900" lvl="3" indent="-354013"/>
            <a:r>
              <a:rPr lang="fi-FI" sz="1400" dirty="0" smtClean="0">
                <a:latin typeface="Calibri Light" pitchFamily="34" charset="0"/>
              </a:rPr>
              <a:t>RQoS Support not indicated for </a:t>
            </a:r>
            <a:r>
              <a:rPr lang="fi-FI" sz="1400" i="1" dirty="0" smtClean="0">
                <a:latin typeface="Calibri Light" pitchFamily="34" charset="0"/>
              </a:rPr>
              <a:t>all</a:t>
            </a:r>
            <a:r>
              <a:rPr lang="fi-FI" sz="1400" dirty="0" smtClean="0">
                <a:latin typeface="Calibri Light" pitchFamily="34" charset="0"/>
              </a:rPr>
              <a:t> PDU Session establishments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fi-FI" sz="2000" dirty="0" smtClean="0">
                <a:latin typeface="Calibri Light" pitchFamily="34" charset="0"/>
              </a:rPr>
              <a:t>Temporary Restriction of RQoS</a:t>
            </a:r>
          </a:p>
          <a:p>
            <a:pPr marL="1612900" lvl="3" indent="-354013"/>
            <a:r>
              <a:rPr lang="fi-FI" sz="1400" dirty="0" smtClean="0">
                <a:latin typeface="Calibri Light" pitchFamily="34" charset="0"/>
              </a:rPr>
              <a:t>Restriction ON: PDU Session Modification</a:t>
            </a:r>
          </a:p>
          <a:p>
            <a:pPr marL="1612900" lvl="3" indent="-354013"/>
            <a:r>
              <a:rPr lang="fi-FI" sz="1400" dirty="0" smtClean="0">
                <a:latin typeface="Calibri Light" pitchFamily="34" charset="0"/>
              </a:rPr>
              <a:t>UE behavior during restriction</a:t>
            </a:r>
          </a:p>
          <a:p>
            <a:pPr marL="2070100" lvl="4" indent="-354013"/>
            <a:r>
              <a:rPr lang="fi-FI" sz="1400" dirty="0" smtClean="0">
                <a:latin typeface="Calibri Light" pitchFamily="34" charset="0"/>
              </a:rPr>
              <a:t>Alt 1: Existing UE-derived QoS rules continue</a:t>
            </a:r>
          </a:p>
          <a:p>
            <a:pPr marL="2070100" lvl="4" indent="-354013"/>
            <a:r>
              <a:rPr lang="fi-FI" sz="1400" dirty="0" smtClean="0">
                <a:latin typeface="Calibri Light" pitchFamily="34" charset="0"/>
              </a:rPr>
              <a:t>Alt 2: UE Implementation</a:t>
            </a:r>
          </a:p>
          <a:p>
            <a:pPr marL="1612900" lvl="3" indent="-354013"/>
            <a:r>
              <a:rPr lang="fi-FI" sz="1400" dirty="0" smtClean="0">
                <a:latin typeface="Calibri Light" pitchFamily="34" charset="0"/>
              </a:rPr>
              <a:t>Restriction OFF</a:t>
            </a:r>
          </a:p>
          <a:p>
            <a:pPr marL="2070100" lvl="4" indent="-354013"/>
            <a:r>
              <a:rPr lang="fi-FI" sz="1400" dirty="0" smtClean="0">
                <a:latin typeface="Calibri Light" pitchFamily="34" charset="0"/>
              </a:rPr>
              <a:t>Alt 1: Silent</a:t>
            </a:r>
          </a:p>
          <a:p>
            <a:pPr marL="2070100" lvl="4" indent="-354013"/>
            <a:r>
              <a:rPr lang="fi-FI" sz="1400" dirty="0" smtClean="0">
                <a:latin typeface="Calibri Light" pitchFamily="34" charset="0"/>
              </a:rPr>
              <a:t>Alt 2: PDU Session Modification</a:t>
            </a:r>
          </a:p>
          <a:p>
            <a:pPr marL="1371600" lvl="2" indent="-514350">
              <a:buFont typeface="+mj-lt"/>
              <a:buAutoNum type="arabicPeriod"/>
            </a:pPr>
            <a:endParaRPr lang="en-US" sz="1600" dirty="0">
              <a:latin typeface="Calibri Ligh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/>
              <a:t>Issue 1: nr of packet filters supported by the UE</a:t>
            </a:r>
          </a:p>
          <a:p>
            <a:pPr lvl="1"/>
            <a:r>
              <a:rPr lang="fi-FI" sz="2000" dirty="0" smtClean="0"/>
              <a:t>Conclusion: </a:t>
            </a:r>
            <a:r>
              <a:rPr lang="fi-FI" sz="20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  <a:endParaRPr lang="fi-FI" sz="2000" dirty="0" smtClean="0">
              <a:solidFill>
                <a:srgbClr val="FF0000"/>
              </a:solidFill>
            </a:endParaRPr>
          </a:p>
          <a:p>
            <a:r>
              <a:rPr lang="fi-FI" sz="2400" dirty="0" smtClean="0"/>
              <a:t>Issue 2: RQoS on a PDU session basis</a:t>
            </a:r>
          </a:p>
          <a:p>
            <a:pPr lvl="1"/>
            <a:r>
              <a:rPr lang="fi-FI" sz="2000" dirty="0" smtClean="0"/>
              <a:t>Conclusion: </a:t>
            </a:r>
            <a:r>
              <a:rPr lang="fi-FI" sz="20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  <a:endParaRPr lang="fi-FI" sz="2000" dirty="0" smtClean="0">
              <a:solidFill>
                <a:srgbClr val="FF0000"/>
              </a:solidFill>
            </a:endParaRPr>
          </a:p>
          <a:p>
            <a:r>
              <a:rPr lang="fi-FI" sz="2400" dirty="0" smtClean="0"/>
              <a:t>Issue 3: Temporary restriction of RQoS on a PDU Session</a:t>
            </a:r>
          </a:p>
          <a:p>
            <a:pPr lvl="1"/>
            <a:r>
              <a:rPr lang="fi-FI" sz="2000" dirty="0" smtClean="0"/>
              <a:t>Allow – Conclusion: </a:t>
            </a:r>
            <a:r>
              <a:rPr lang="fi-FI" sz="20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</a:p>
          <a:p>
            <a:pPr lvl="1"/>
            <a:endParaRPr lang="fi-FI" sz="2000" dirty="0"/>
          </a:p>
          <a:p>
            <a:pPr lvl="1"/>
            <a:r>
              <a:rPr lang="fi-FI" sz="2000" dirty="0" smtClean="0"/>
              <a:t>If allowed:</a:t>
            </a:r>
          </a:p>
          <a:p>
            <a:pPr lvl="2"/>
            <a:r>
              <a:rPr lang="fi-FI" sz="1600" dirty="0" smtClean="0"/>
              <a:t>Restriction ON – Conclusion: </a:t>
            </a:r>
            <a:r>
              <a:rPr lang="fi-FI" sz="16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  <a:endParaRPr lang="fi-FI" sz="1600" dirty="0" smtClean="0">
              <a:solidFill>
                <a:srgbClr val="FF0000"/>
              </a:solidFill>
            </a:endParaRPr>
          </a:p>
          <a:p>
            <a:pPr lvl="2"/>
            <a:r>
              <a:rPr lang="fi-FI" sz="1600" dirty="0" smtClean="0"/>
              <a:t>UE behavior during restriction – Conclusion: </a:t>
            </a:r>
            <a:r>
              <a:rPr lang="fi-FI" sz="16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  <a:endParaRPr lang="fi-FI" sz="1600" dirty="0" smtClean="0">
              <a:solidFill>
                <a:srgbClr val="FF0000"/>
              </a:solidFill>
            </a:endParaRPr>
          </a:p>
          <a:p>
            <a:pPr lvl="2"/>
            <a:r>
              <a:rPr lang="fi-FI" sz="1600" dirty="0" smtClean="0"/>
              <a:t>Restriction OFF – Conclusion: </a:t>
            </a:r>
            <a:r>
              <a:rPr lang="fi-FI" sz="1600" dirty="0" smtClean="0">
                <a:solidFill>
                  <a:srgbClr val="FF0000"/>
                </a:solidFill>
                <a:latin typeface="Calibri Light" pitchFamily="34" charset="0"/>
              </a:rPr>
              <a:t>[blah]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136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Discussion on Reflective QoS</vt:lpstr>
      <vt:lpstr>Discussion on Reflective QoS</vt:lpstr>
      <vt:lpstr>Conclusions</vt:lpstr>
      <vt:lpstr>Slide 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Reflective QoS</dc:title>
  <dc:creator>MediaTek</dc:creator>
  <cp:lastModifiedBy>MediaTek</cp:lastModifiedBy>
  <cp:revision>11</cp:revision>
  <dcterms:created xsi:type="dcterms:W3CDTF">2018-02-27T20:23:50Z</dcterms:created>
  <dcterms:modified xsi:type="dcterms:W3CDTF">2018-02-27T21:39:17Z</dcterms:modified>
</cp:coreProperties>
</file>